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9144000" cy="5143500" type="screen16x9"/>
  <p:notesSz cx="6858000" cy="9144000"/>
  <p:embeddedFontLst>
    <p:embeddedFont>
      <p:font typeface="Maiandra GD" panose="020E0502030308020204" pitchFamily="34" charset="0"/>
      <p:regular r:id="rId16"/>
    </p:embeddedFont>
    <p:embeddedFont>
      <p:font typeface="Montserrat" panose="020B0604020202020204" charset="0"/>
      <p:regular r:id="rId17"/>
      <p:bold r:id="rId18"/>
      <p:italic r:id="rId19"/>
      <p:boldItalic r:id="rId20"/>
    </p:embeddedFont>
    <p:embeddedFont>
      <p:font typeface="Oswald" panose="020B0604020202020204" charset="0"/>
      <p:regular r:id="rId21"/>
      <p:bold r:id="rId22"/>
    </p:embeddedFont>
    <p:embeddedFont>
      <p:font typeface="Playfair Display" panose="020B060402020202020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97" y="6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a384c1c94432b52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a384c1c94432b52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9b129d005733d7b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9b129d005733d7b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9b129d005733d7b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9b129d005733d7b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9b129d005733d7b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19b129d005733d7b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9b129d005733d7b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9b129d005733d7b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a384c1c94432b52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a384c1c94432b52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9b129d005733d7b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9b129d005733d7b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a384c1c94432b52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a384c1c94432b52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a384c1c94432b52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a384c1c94432b52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a384c1c94432b52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a384c1c94432b52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9b129d005733d7b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9b129d005733d7b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a384c1c94432b52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a384c1c94432b52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9b129d005733d7b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19b129d005733d7b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4358475" y="0"/>
            <a:ext cx="3853200" cy="5143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44250" y="1403850"/>
            <a:ext cx="8455500" cy="21468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6800"/>
              <a:buFont typeface="Playfair Display"/>
              <a:buNone/>
              <a:defRPr sz="6800" b="1">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sz="6800" b="1">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sz="6800" b="1">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sz="6800" b="1">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sz="6800" b="1">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sz="6800" b="1">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sz="6800" b="1">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sz="6800" b="1">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sz="6800" b="1">
                <a:latin typeface="Playfair Display"/>
                <a:ea typeface="Playfair Display"/>
                <a:cs typeface="Playfair Display"/>
                <a:sym typeface="Playfair Display"/>
              </a:defRPr>
            </a:lvl9pPr>
          </a:lstStyle>
          <a:p>
            <a:endParaRPr/>
          </a:p>
        </p:txBody>
      </p:sp>
      <p:sp>
        <p:nvSpPr>
          <p:cNvPr id="13" name="Google Shape;13;p2"/>
          <p:cNvSpPr txBox="1">
            <a:spLocks noGrp="1"/>
          </p:cNvSpPr>
          <p:nvPr>
            <p:ph type="subTitle" idx="1"/>
          </p:nvPr>
        </p:nvSpPr>
        <p:spPr>
          <a:xfrm>
            <a:off x="344250" y="3550650"/>
            <a:ext cx="4910100" cy="577800"/>
          </a:xfrm>
          <a:prstGeom prst="rect">
            <a:avLst/>
          </a:prstGeom>
          <a:solidFill>
            <a:schemeClr val="dk2"/>
          </a:solidFill>
        </p:spPr>
        <p:txBody>
          <a:bodyPr spcFirstLastPara="1" wrap="square" lIns="91425" tIns="91425" rIns="91425" bIns="91425" anchor="ctr" anchorCtr="0">
            <a:noAutofit/>
          </a:bodyPr>
          <a:lstStyle>
            <a:lvl1pPr lv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9pPr>
          </a:lstStyle>
          <a:p>
            <a:endParaRPr/>
          </a:p>
        </p:txBody>
      </p:sp>
      <p:sp>
        <p:nvSpPr>
          <p:cNvPr id="14" name="Google Shape;14;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999925"/>
            <a:ext cx="8520600" cy="2146200"/>
          </a:xfrm>
          <a:prstGeom prst="rect">
            <a:avLst/>
          </a:prstGeom>
        </p:spPr>
        <p:txBody>
          <a:bodyPr spcFirstLastPara="1" wrap="square" lIns="91425" tIns="91425" rIns="91425" bIns="91425" anchor="b" anchorCtr="0">
            <a:no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highlight>
                  <a:schemeClr val="dk1"/>
                </a:highlight>
              </a:defRPr>
            </a:lvl1pPr>
            <a:lvl2pPr marL="914400" lvl="1" indent="-317500" algn="ctr">
              <a:spcBef>
                <a:spcPts val="1600"/>
              </a:spcBef>
              <a:spcAft>
                <a:spcPts val="0"/>
              </a:spcAft>
              <a:buSzPts val="1400"/>
              <a:buChar char="○"/>
              <a:defRPr>
                <a:highlight>
                  <a:schemeClr val="dk1"/>
                </a:highlight>
              </a:defRPr>
            </a:lvl2pPr>
            <a:lvl3pPr marL="1371600" lvl="2" indent="-317500" algn="ctr">
              <a:spcBef>
                <a:spcPts val="1600"/>
              </a:spcBef>
              <a:spcAft>
                <a:spcPts val="0"/>
              </a:spcAft>
              <a:buSzPts val="1400"/>
              <a:buChar char="■"/>
              <a:defRPr>
                <a:highlight>
                  <a:schemeClr val="dk1"/>
                </a:highlight>
              </a:defRPr>
            </a:lvl3pPr>
            <a:lvl4pPr marL="1828800" lvl="3" indent="-317500" algn="ctr">
              <a:spcBef>
                <a:spcPts val="1600"/>
              </a:spcBef>
              <a:spcAft>
                <a:spcPts val="0"/>
              </a:spcAft>
              <a:buSzPts val="1400"/>
              <a:buChar char="●"/>
              <a:defRPr>
                <a:highlight>
                  <a:schemeClr val="dk1"/>
                </a:highlight>
              </a:defRPr>
            </a:lvl4pPr>
            <a:lvl5pPr marL="2286000" lvl="4" indent="-317500" algn="ctr">
              <a:spcBef>
                <a:spcPts val="1600"/>
              </a:spcBef>
              <a:spcAft>
                <a:spcPts val="0"/>
              </a:spcAft>
              <a:buSzPts val="1400"/>
              <a:buChar char="○"/>
              <a:defRPr>
                <a:highlight>
                  <a:schemeClr val="dk1"/>
                </a:highlight>
              </a:defRPr>
            </a:lvl5pPr>
            <a:lvl6pPr marL="2743200" lvl="5" indent="-317500" algn="ctr">
              <a:spcBef>
                <a:spcPts val="1600"/>
              </a:spcBef>
              <a:spcAft>
                <a:spcPts val="0"/>
              </a:spcAft>
              <a:buSzPts val="1400"/>
              <a:buChar char="■"/>
              <a:defRPr>
                <a:highlight>
                  <a:schemeClr val="dk1"/>
                </a:highlight>
              </a:defRPr>
            </a:lvl6pPr>
            <a:lvl7pPr marL="3200400" lvl="6" indent="-317500" algn="ctr">
              <a:spcBef>
                <a:spcPts val="1600"/>
              </a:spcBef>
              <a:spcAft>
                <a:spcPts val="0"/>
              </a:spcAft>
              <a:buSzPts val="1400"/>
              <a:buChar char="●"/>
              <a:defRPr>
                <a:highlight>
                  <a:schemeClr val="dk1"/>
                </a:highlight>
              </a:defRPr>
            </a:lvl7pPr>
            <a:lvl8pPr marL="3657600" lvl="7" indent="-317500" algn="ctr">
              <a:spcBef>
                <a:spcPts val="1600"/>
              </a:spcBef>
              <a:spcAft>
                <a:spcPts val="0"/>
              </a:spcAft>
              <a:buSzPts val="1400"/>
              <a:buChar char="○"/>
              <a:defRPr>
                <a:highlight>
                  <a:schemeClr val="dk1"/>
                </a:highlight>
              </a:defRPr>
            </a:lvl8pPr>
            <a:lvl9pPr marL="4114800" lvl="8" indent="-317500" algn="ctr">
              <a:spcBef>
                <a:spcPts val="1600"/>
              </a:spcBef>
              <a:spcAft>
                <a:spcPts val="1600"/>
              </a:spcAft>
              <a:buSzPts val="1400"/>
              <a:buChar char="■"/>
              <a:defRPr>
                <a:highlight>
                  <a:schemeClr val="dk1"/>
                </a:highlight>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5"/>
        </a:solidFill>
        <a:effectLst/>
      </p:bgPr>
    </p:bg>
    <p:spTree>
      <p:nvGrpSpPr>
        <p:cNvPr id="1"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344250" y="1403850"/>
            <a:ext cx="8455500" cy="21468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4800"/>
              <a:buFont typeface="Playfair Display"/>
              <a:buNone/>
              <a:defRPr sz="4800" b="1">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sz="4800" b="1">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sz="4800" b="1">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sz="4800" b="1">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sz="4800" b="1">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sz="4800" b="1">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sz="4800" b="1">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sz="4800" b="1">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sz="4800" b="1">
                <a:latin typeface="Playfair Display"/>
                <a:ea typeface="Playfair Display"/>
                <a:cs typeface="Playfair Display"/>
                <a:sym typeface="Playfair Display"/>
              </a:defRPr>
            </a:lvl9pPr>
          </a:lstStyle>
          <a:p>
            <a:endParaRPr/>
          </a:p>
        </p:txBody>
      </p:sp>
      <p:sp>
        <p:nvSpPr>
          <p:cNvPr id="18" name="Google Shape;18;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 name="Google Shape;21;p4"/>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5"/>
          <p:cNvSpPr txBox="1">
            <a:spLocks noGrp="1"/>
          </p:cNvSpPr>
          <p:nvPr>
            <p:ph type="body" idx="1"/>
          </p:nvPr>
        </p:nvSpPr>
        <p:spPr>
          <a:xfrm>
            <a:off x="311700" y="1234050"/>
            <a:ext cx="3999900" cy="33348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234050"/>
            <a:ext cx="3999900" cy="33348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0" name="Google Shape;30;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a:endParaRPr/>
          </a:p>
        </p:txBody>
      </p:sp>
      <p:sp>
        <p:nvSpPr>
          <p:cNvPr id="37" name="Google Shape;3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9"/>
          <p:cNvSpPr txBox="1">
            <a:spLocks noGrp="1"/>
          </p:cNvSpPr>
          <p:nvPr>
            <p:ph type="title"/>
          </p:nvPr>
        </p:nvSpPr>
        <p:spPr>
          <a:xfrm>
            <a:off x="265500" y="1081675"/>
            <a:ext cx="4045200" cy="1786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highlight>
                  <a:schemeClr val="lt1"/>
                </a:highlight>
              </a:defRPr>
            </a:lvl1pPr>
            <a:lvl2pPr marL="914400" lvl="1" indent="-317500">
              <a:spcBef>
                <a:spcPts val="1600"/>
              </a:spcBef>
              <a:spcAft>
                <a:spcPts val="0"/>
              </a:spcAft>
              <a:buSzPts val="1400"/>
              <a:buChar char="○"/>
              <a:defRPr>
                <a:highlight>
                  <a:schemeClr val="lt1"/>
                </a:highlight>
              </a:defRPr>
            </a:lvl2pPr>
            <a:lvl3pPr marL="1371600" lvl="2" indent="-317500">
              <a:spcBef>
                <a:spcPts val="1600"/>
              </a:spcBef>
              <a:spcAft>
                <a:spcPts val="0"/>
              </a:spcAft>
              <a:buSzPts val="1400"/>
              <a:buChar char="■"/>
              <a:defRPr>
                <a:highlight>
                  <a:schemeClr val="lt1"/>
                </a:highlight>
              </a:defRPr>
            </a:lvl3pPr>
            <a:lvl4pPr marL="1828800" lvl="3" indent="-317500">
              <a:spcBef>
                <a:spcPts val="1600"/>
              </a:spcBef>
              <a:spcAft>
                <a:spcPts val="0"/>
              </a:spcAft>
              <a:buSzPts val="1400"/>
              <a:buChar char="●"/>
              <a:defRPr>
                <a:highlight>
                  <a:schemeClr val="lt1"/>
                </a:highlight>
              </a:defRPr>
            </a:lvl4pPr>
            <a:lvl5pPr marL="2286000" lvl="4" indent="-317500">
              <a:spcBef>
                <a:spcPts val="1600"/>
              </a:spcBef>
              <a:spcAft>
                <a:spcPts val="0"/>
              </a:spcAft>
              <a:buSzPts val="1400"/>
              <a:buChar char="○"/>
              <a:defRPr>
                <a:highlight>
                  <a:schemeClr val="lt1"/>
                </a:highlight>
              </a:defRPr>
            </a:lvl5pPr>
            <a:lvl6pPr marL="2743200" lvl="5" indent="-317500">
              <a:spcBef>
                <a:spcPts val="1600"/>
              </a:spcBef>
              <a:spcAft>
                <a:spcPts val="0"/>
              </a:spcAft>
              <a:buSzPts val="1400"/>
              <a:buChar char="■"/>
              <a:defRPr>
                <a:highlight>
                  <a:schemeClr val="lt1"/>
                </a:highlight>
              </a:defRPr>
            </a:lvl6pPr>
            <a:lvl7pPr marL="3200400" lvl="6" indent="-317500">
              <a:spcBef>
                <a:spcPts val="1600"/>
              </a:spcBef>
              <a:spcAft>
                <a:spcPts val="0"/>
              </a:spcAft>
              <a:buSzPts val="1400"/>
              <a:buChar char="●"/>
              <a:defRPr>
                <a:highlight>
                  <a:schemeClr val="lt1"/>
                </a:highlight>
              </a:defRPr>
            </a:lvl7pPr>
            <a:lvl8pPr marL="3657600" lvl="7" indent="-317500">
              <a:spcBef>
                <a:spcPts val="1600"/>
              </a:spcBef>
              <a:spcAft>
                <a:spcPts val="0"/>
              </a:spcAft>
              <a:buSzPts val="1400"/>
              <a:buChar char="○"/>
              <a:defRPr>
                <a:highlight>
                  <a:schemeClr val="lt1"/>
                </a:highlight>
              </a:defRPr>
            </a:lvl8pPr>
            <a:lvl9pPr marL="4114800" lvl="8" indent="-317500">
              <a:spcBef>
                <a:spcPts val="1600"/>
              </a:spcBef>
              <a:spcAft>
                <a:spcPts val="1600"/>
              </a:spcAft>
              <a:buSzPts val="1400"/>
              <a:buChar char="■"/>
              <a:defRPr>
                <a:highlight>
                  <a:schemeClr val="lt1"/>
                </a:highlight>
              </a:defRPr>
            </a:lvl9pPr>
          </a:lstStyle>
          <a:p>
            <a:endParaRPr/>
          </a:p>
        </p:txBody>
      </p:sp>
      <p:sp>
        <p:nvSpPr>
          <p:cNvPr id="44" name="Google Shape;4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highlight>
                  <a:schemeClr val="dk1"/>
                </a:highlight>
              </a:defRPr>
            </a:lvl1pPr>
          </a:lstStyle>
          <a:p>
            <a:endParaRPr/>
          </a:p>
        </p:txBody>
      </p:sp>
      <p:sp>
        <p:nvSpPr>
          <p:cNvPr id="47" name="Google Shape;47;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op">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234075"/>
            <a:ext cx="8520600" cy="33348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marL="914400" lvl="1"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marL="1371600" lvl="2"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marL="1828800" lvl="3"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marL="2286000" lvl="4"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marL="2743200" lvl="5"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marL="3200400" lvl="6"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marL="3657600" lvl="7"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marL="4114800" lvl="8" indent="-317500">
              <a:lnSpc>
                <a:spcPct val="115000"/>
              </a:lnSpc>
              <a:spcBef>
                <a:spcPts val="1600"/>
              </a:spcBef>
              <a:spcAft>
                <a:spcPts val="160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ctrTitle"/>
          </p:nvPr>
        </p:nvSpPr>
        <p:spPr>
          <a:xfrm>
            <a:off x="0" y="453147"/>
            <a:ext cx="4244898" cy="2938200"/>
          </a:xfrm>
          <a:prstGeom prst="rect">
            <a:avLst/>
          </a:prstGeom>
          <a:noFill/>
        </p:spPr>
        <p:txBody>
          <a:bodyPr spcFirstLastPara="1" wrap="square" lIns="91425" tIns="91425" rIns="91425" bIns="91425" anchor="ctr" anchorCtr="0">
            <a:noAutofit/>
          </a:bodyPr>
          <a:lstStyle/>
          <a:p>
            <a:pPr marL="0" lvl="0" indent="0" algn="ctr" rtl="0">
              <a:spcBef>
                <a:spcPts val="0"/>
              </a:spcBef>
              <a:spcAft>
                <a:spcPts val="0"/>
              </a:spcAft>
              <a:buNone/>
            </a:pPr>
            <a:r>
              <a:rPr lang="en" sz="4400" dirty="0">
                <a:solidFill>
                  <a:srgbClr val="7030A0"/>
                </a:solidFill>
                <a:effectLst>
                  <a:outerShdw blurRad="38100" dist="38100" dir="2700000" algn="tl">
                    <a:srgbClr val="000000">
                      <a:alpha val="43137"/>
                    </a:srgbClr>
                  </a:outerShdw>
                </a:effectLst>
                <a:latin typeface="Maiandra GD" panose="020E0502030308020204" pitchFamily="34" charset="0"/>
              </a:rPr>
              <a:t>CHEMISTRY OF d- BLOCK ELEMENTS</a:t>
            </a:r>
            <a:endParaRPr sz="4400" dirty="0">
              <a:solidFill>
                <a:srgbClr val="7030A0"/>
              </a:solidFill>
              <a:effectLst>
                <a:outerShdw blurRad="38100" dist="38100" dir="2700000" algn="tl">
                  <a:srgbClr val="000000">
                    <a:alpha val="43137"/>
                  </a:srgbClr>
                </a:outerShdw>
              </a:effectLst>
              <a:latin typeface="Maiandra GD" panose="020E0502030308020204" pitchFamily="34" charset="0"/>
            </a:endParaRPr>
          </a:p>
          <a:p>
            <a:pPr marL="0" lvl="0" indent="0" algn="ctr" rtl="0">
              <a:spcBef>
                <a:spcPts val="0"/>
              </a:spcBef>
              <a:spcAft>
                <a:spcPts val="0"/>
              </a:spcAft>
              <a:buNone/>
            </a:pPr>
            <a:r>
              <a:rPr lang="en" sz="4400" dirty="0">
                <a:solidFill>
                  <a:srgbClr val="7030A0"/>
                </a:solidFill>
                <a:effectLst>
                  <a:outerShdw blurRad="38100" dist="38100" dir="2700000" algn="tl">
                    <a:srgbClr val="000000">
                      <a:alpha val="43137"/>
                    </a:srgbClr>
                  </a:outerShdw>
                </a:effectLst>
                <a:latin typeface="Maiandra GD" panose="020E0502030308020204" pitchFamily="34" charset="0"/>
              </a:rPr>
              <a:t>PART - 1</a:t>
            </a:r>
            <a:endParaRPr sz="4400" dirty="0">
              <a:solidFill>
                <a:srgbClr val="7030A0"/>
              </a:solidFill>
              <a:effectLst>
                <a:outerShdw blurRad="38100" dist="38100" dir="2700000" algn="tl">
                  <a:srgbClr val="000000">
                    <a:alpha val="43137"/>
                  </a:srgbClr>
                </a:outerShdw>
              </a:effectLst>
              <a:latin typeface="Maiandra GD" panose="020E0502030308020204" pitchFamily="34" charset="0"/>
            </a:endParaRPr>
          </a:p>
        </p:txBody>
      </p:sp>
      <p:sp>
        <p:nvSpPr>
          <p:cNvPr id="71" name="Google Shape;71;p15"/>
          <p:cNvSpPr txBox="1">
            <a:spLocks noGrp="1"/>
          </p:cNvSpPr>
          <p:nvPr>
            <p:ph type="subTitle" idx="1"/>
          </p:nvPr>
        </p:nvSpPr>
        <p:spPr>
          <a:xfrm>
            <a:off x="3967439" y="2953645"/>
            <a:ext cx="4617342" cy="1298400"/>
          </a:xfrm>
          <a:prstGeom prst="rect">
            <a:avLst/>
          </a:prstGeom>
          <a:noFill/>
        </p:spPr>
        <p:txBody>
          <a:bodyPr spcFirstLastPara="1" wrap="square" lIns="91425" tIns="91425" rIns="91425" bIns="91425" anchor="ctr" anchorCtr="0">
            <a:noAutofit/>
          </a:bodyPr>
          <a:lstStyle/>
          <a:p>
            <a:pPr marL="0" lvl="0" indent="0" algn="ctr" rtl="0">
              <a:spcBef>
                <a:spcPts val="0"/>
              </a:spcBef>
              <a:spcAft>
                <a:spcPts val="0"/>
              </a:spcAft>
              <a:buNone/>
            </a:pPr>
            <a:r>
              <a:rPr lang="en" sz="1400" dirty="0">
                <a:effectLst>
                  <a:outerShdw blurRad="38100" dist="38100" dir="2700000" algn="tl">
                    <a:srgbClr val="000000">
                      <a:alpha val="43137"/>
                    </a:srgbClr>
                  </a:outerShdw>
                </a:effectLst>
                <a:latin typeface="Maiandra GD" panose="020E0502030308020204" pitchFamily="34" charset="0"/>
              </a:rPr>
              <a:t>By</a:t>
            </a:r>
            <a:endParaRPr sz="1400" dirty="0">
              <a:effectLst>
                <a:outerShdw blurRad="38100" dist="38100" dir="2700000" algn="tl">
                  <a:srgbClr val="000000">
                    <a:alpha val="43137"/>
                  </a:srgbClr>
                </a:outerShdw>
              </a:effectLst>
              <a:latin typeface="Maiandra GD" panose="020E0502030308020204" pitchFamily="34" charset="0"/>
            </a:endParaRPr>
          </a:p>
          <a:p>
            <a:pPr marL="0" lvl="0" indent="0" algn="ctr" rtl="0">
              <a:spcBef>
                <a:spcPts val="0"/>
              </a:spcBef>
              <a:spcAft>
                <a:spcPts val="0"/>
              </a:spcAft>
              <a:buNone/>
            </a:pPr>
            <a:r>
              <a:rPr lang="en" sz="1400" dirty="0">
                <a:solidFill>
                  <a:srgbClr val="C00000"/>
                </a:solidFill>
                <a:effectLst>
                  <a:outerShdw blurRad="38100" dist="38100" dir="2700000" algn="tl">
                    <a:srgbClr val="000000">
                      <a:alpha val="43137"/>
                    </a:srgbClr>
                  </a:outerShdw>
                </a:effectLst>
                <a:latin typeface="Maiandra GD" panose="020E0502030308020204" pitchFamily="34" charset="0"/>
              </a:rPr>
              <a:t>PEDIREDDY K M SUBRAHMANYESWARI DEVI</a:t>
            </a:r>
            <a:endParaRPr sz="1400" dirty="0">
              <a:solidFill>
                <a:srgbClr val="C00000"/>
              </a:solidFill>
              <a:effectLst>
                <a:outerShdw blurRad="38100" dist="38100" dir="2700000" algn="tl">
                  <a:srgbClr val="000000">
                    <a:alpha val="43137"/>
                  </a:srgbClr>
                </a:outerShdw>
              </a:effectLst>
              <a:latin typeface="Maiandra GD" panose="020E0502030308020204" pitchFamily="34" charset="0"/>
            </a:endParaRPr>
          </a:p>
          <a:p>
            <a:pPr marL="0" lvl="0" indent="0" algn="ctr" rtl="0">
              <a:spcBef>
                <a:spcPts val="0"/>
              </a:spcBef>
              <a:spcAft>
                <a:spcPts val="0"/>
              </a:spcAft>
              <a:buNone/>
            </a:pPr>
            <a:r>
              <a:rPr lang="en" sz="1400" dirty="0">
                <a:solidFill>
                  <a:srgbClr val="FFFF00"/>
                </a:solidFill>
                <a:effectLst>
                  <a:outerShdw blurRad="38100" dist="38100" dir="2700000" algn="tl">
                    <a:srgbClr val="000000">
                      <a:alpha val="43137"/>
                    </a:srgbClr>
                  </a:outerShdw>
                </a:effectLst>
                <a:latin typeface="Maiandra GD" panose="020E0502030308020204" pitchFamily="34" charset="0"/>
              </a:rPr>
              <a:t>GUEST FACULTY IN CHEMISTRY</a:t>
            </a:r>
          </a:p>
          <a:p>
            <a:pPr marL="0" lvl="0" indent="0" algn="ctr" rtl="0">
              <a:spcBef>
                <a:spcPts val="0"/>
              </a:spcBef>
              <a:spcAft>
                <a:spcPts val="0"/>
              </a:spcAft>
              <a:buNone/>
            </a:pPr>
            <a:r>
              <a:rPr lang="en" sz="1400" dirty="0">
                <a:effectLst>
                  <a:outerShdw blurRad="38100" dist="38100" dir="2700000" algn="tl">
                    <a:srgbClr val="000000">
                      <a:alpha val="43137"/>
                    </a:srgbClr>
                  </a:outerShdw>
                </a:effectLst>
                <a:latin typeface="Maiandra GD" panose="020E0502030308020204" pitchFamily="34" charset="0"/>
              </a:rPr>
              <a:t>DEPARTMENT OF CHEMISTRY</a:t>
            </a:r>
          </a:p>
          <a:p>
            <a:pPr marL="0" lvl="0" indent="0" algn="ctr" rtl="0">
              <a:spcBef>
                <a:spcPts val="0"/>
              </a:spcBef>
              <a:spcAft>
                <a:spcPts val="0"/>
              </a:spcAft>
              <a:buNone/>
            </a:pPr>
            <a:r>
              <a:rPr lang="en" sz="1400" dirty="0">
                <a:solidFill>
                  <a:srgbClr val="FF0000"/>
                </a:solidFill>
                <a:effectLst>
                  <a:outerShdw blurRad="38100" dist="38100" dir="2700000" algn="tl">
                    <a:srgbClr val="000000">
                      <a:alpha val="43137"/>
                    </a:srgbClr>
                  </a:outerShdw>
                </a:effectLst>
                <a:latin typeface="Maiandra GD" panose="020E0502030308020204" pitchFamily="34" charset="0"/>
              </a:rPr>
              <a:t>P.R. GOVT. COLLEGE (A) KAKINADA</a:t>
            </a:r>
            <a:endParaRPr sz="1400" dirty="0">
              <a:solidFill>
                <a:srgbClr val="FF0000"/>
              </a:solidFill>
              <a:effectLst>
                <a:outerShdw blurRad="38100" dist="38100" dir="2700000" algn="tl">
                  <a:srgbClr val="000000">
                    <a:alpha val="43137"/>
                  </a:srgbClr>
                </a:outerShdw>
              </a:effectLst>
              <a:latin typeface="Maiandra GD" panose="020E0502030308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4"/>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VARIABLE VALENCY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5"/>
          <p:cNvSpPr txBox="1"/>
          <p:nvPr/>
        </p:nvSpPr>
        <p:spPr>
          <a:xfrm>
            <a:off x="235526" y="0"/>
            <a:ext cx="8714400" cy="4946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900" b="1">
              <a:solidFill>
                <a:schemeClr val="dk2"/>
              </a:solidFill>
            </a:endParaRPr>
          </a:p>
          <a:p>
            <a:pPr marL="0" lvl="0" indent="0" algn="l" rtl="0">
              <a:lnSpc>
                <a:spcPct val="115000"/>
              </a:lnSpc>
              <a:spcBef>
                <a:spcPts val="0"/>
              </a:spcBef>
              <a:spcAft>
                <a:spcPts val="0"/>
              </a:spcAft>
              <a:buNone/>
            </a:pPr>
            <a:r>
              <a:rPr lang="en" sz="1900" b="1" u="sng">
                <a:solidFill>
                  <a:srgbClr val="0000FF"/>
                </a:solidFill>
              </a:rPr>
              <a:t>Variable oxidation state or variable valency:</a:t>
            </a:r>
            <a:endParaRPr sz="1900" b="1" u="sng">
              <a:solidFill>
                <a:schemeClr val="dk2"/>
              </a:solidFill>
            </a:endParaRPr>
          </a:p>
          <a:p>
            <a:pPr marL="0" lvl="0" indent="0" algn="l" rtl="0">
              <a:lnSpc>
                <a:spcPct val="115000"/>
              </a:lnSpc>
              <a:spcBef>
                <a:spcPts val="0"/>
              </a:spcBef>
              <a:spcAft>
                <a:spcPts val="0"/>
              </a:spcAft>
              <a:buNone/>
            </a:pPr>
            <a:r>
              <a:rPr lang="en" sz="1900" b="1">
                <a:solidFill>
                  <a:schemeClr val="dk2"/>
                </a:solidFill>
              </a:rPr>
              <a:t>d block elements are metals and are electropositive in nature and having number of electrons these are exist in positive oxidation State due to less energy difference between S orbital and d orbital. they losses both s electron and the electron, exhibit variable oxidation States.</a:t>
            </a:r>
            <a:endParaRPr sz="1900" b="1">
              <a:solidFill>
                <a:schemeClr val="dk2"/>
              </a:solidFill>
            </a:endParaRPr>
          </a:p>
          <a:p>
            <a:pPr marL="0" lvl="0" indent="0" algn="l" rtl="0">
              <a:lnSpc>
                <a:spcPct val="115000"/>
              </a:lnSpc>
              <a:spcBef>
                <a:spcPts val="0"/>
              </a:spcBef>
              <a:spcAft>
                <a:spcPts val="0"/>
              </a:spcAft>
              <a:buNone/>
            </a:pPr>
            <a:r>
              <a:rPr lang="en" sz="1900" b="1">
                <a:solidFill>
                  <a:schemeClr val="dk2"/>
                </a:solidFill>
              </a:rPr>
              <a:t>   The oxidation states of 3d series elements are as follows</a:t>
            </a:r>
            <a:endParaRPr sz="1100" b="1">
              <a:solidFill>
                <a:schemeClr val="dk2"/>
              </a:solidFill>
            </a:endParaRPr>
          </a:p>
          <a:p>
            <a:pPr marL="0" lvl="0" indent="0" algn="l" rtl="0">
              <a:lnSpc>
                <a:spcPct val="115000"/>
              </a:lnSpc>
              <a:spcBef>
                <a:spcPts val="0"/>
              </a:spcBef>
              <a:spcAft>
                <a:spcPts val="0"/>
              </a:spcAft>
              <a:buNone/>
            </a:pPr>
            <a:endParaRPr sz="1100" b="1">
              <a:solidFill>
                <a:schemeClr val="dk2"/>
              </a:solidFill>
            </a:endParaRPr>
          </a:p>
          <a:p>
            <a:pPr marL="0" lvl="0" indent="0" algn="l" rtl="0">
              <a:lnSpc>
                <a:spcPct val="115000"/>
              </a:lnSpc>
              <a:spcBef>
                <a:spcPts val="0"/>
              </a:spcBef>
              <a:spcAft>
                <a:spcPts val="0"/>
              </a:spcAft>
              <a:buNone/>
            </a:pPr>
            <a:r>
              <a:rPr lang="en" sz="1100">
                <a:solidFill>
                  <a:schemeClr val="dk2"/>
                </a:solidFill>
              </a:rPr>
              <a:t>Sc     Ti     V     Cr     Mn     Fe     Co    Ni    Cu    Zn</a:t>
            </a:r>
            <a:endParaRPr sz="1100">
              <a:solidFill>
                <a:schemeClr val="dk2"/>
              </a:solidFill>
            </a:endParaRPr>
          </a:p>
          <a:p>
            <a:pPr marL="0" lvl="0" indent="0" algn="l" rtl="0">
              <a:lnSpc>
                <a:spcPct val="115000"/>
              </a:lnSpc>
              <a:spcBef>
                <a:spcPts val="0"/>
              </a:spcBef>
              <a:spcAft>
                <a:spcPts val="0"/>
              </a:spcAft>
              <a:buNone/>
            </a:pPr>
            <a:r>
              <a:rPr lang="en" sz="1100">
                <a:solidFill>
                  <a:schemeClr val="dk2"/>
                </a:solidFill>
              </a:rPr>
              <a:t>+2     +2   +2    +1      +2      +2     +2    +2    +1   +2</a:t>
            </a:r>
            <a:endParaRPr sz="1100">
              <a:solidFill>
                <a:schemeClr val="dk2"/>
              </a:solidFill>
            </a:endParaRPr>
          </a:p>
          <a:p>
            <a:pPr marL="0" lvl="0" indent="0" algn="l" rtl="0">
              <a:lnSpc>
                <a:spcPct val="115000"/>
              </a:lnSpc>
              <a:spcBef>
                <a:spcPts val="0"/>
              </a:spcBef>
              <a:spcAft>
                <a:spcPts val="0"/>
              </a:spcAft>
              <a:buNone/>
            </a:pPr>
            <a:endParaRPr sz="1100">
              <a:solidFill>
                <a:schemeClr val="dk2"/>
              </a:solidFill>
            </a:endParaRPr>
          </a:p>
          <a:p>
            <a:pPr marL="0" lvl="0" indent="0" algn="l" rtl="0">
              <a:lnSpc>
                <a:spcPct val="115000"/>
              </a:lnSpc>
              <a:spcBef>
                <a:spcPts val="0"/>
              </a:spcBef>
              <a:spcAft>
                <a:spcPts val="0"/>
              </a:spcAft>
              <a:buNone/>
            </a:pPr>
            <a:r>
              <a:rPr lang="en" sz="1100">
                <a:solidFill>
                  <a:schemeClr val="dk2"/>
                </a:solidFill>
              </a:rPr>
              <a:t>+3     +3   +3   +2+3   +3      +3     +3    +3    +2</a:t>
            </a:r>
            <a:endParaRPr sz="1100">
              <a:solidFill>
                <a:schemeClr val="dk2"/>
              </a:solidFill>
            </a:endParaRPr>
          </a:p>
          <a:p>
            <a:pPr marL="0" lvl="0" indent="0" algn="l" rtl="0">
              <a:lnSpc>
                <a:spcPct val="115000"/>
              </a:lnSpc>
              <a:spcBef>
                <a:spcPts val="0"/>
              </a:spcBef>
              <a:spcAft>
                <a:spcPts val="0"/>
              </a:spcAft>
              <a:buNone/>
            </a:pPr>
            <a:endParaRPr sz="1100">
              <a:solidFill>
                <a:schemeClr val="dk2"/>
              </a:solidFill>
            </a:endParaRPr>
          </a:p>
          <a:p>
            <a:pPr marL="0" lvl="0" indent="0" algn="l" rtl="0">
              <a:lnSpc>
                <a:spcPct val="115000"/>
              </a:lnSpc>
              <a:spcBef>
                <a:spcPts val="0"/>
              </a:spcBef>
              <a:spcAft>
                <a:spcPts val="0"/>
              </a:spcAft>
              <a:buNone/>
            </a:pPr>
            <a:r>
              <a:rPr lang="en" sz="1100">
                <a:solidFill>
                  <a:schemeClr val="dk2"/>
                </a:solidFill>
              </a:rPr>
              <a:t>         +4   +4     +4      +4     +4    +4     +4</a:t>
            </a:r>
            <a:endParaRPr sz="1100">
              <a:solidFill>
                <a:schemeClr val="dk2"/>
              </a:solidFill>
            </a:endParaRPr>
          </a:p>
          <a:p>
            <a:pPr marL="0" lvl="0" indent="0" algn="l" rtl="0">
              <a:lnSpc>
                <a:spcPct val="115000"/>
              </a:lnSpc>
              <a:spcBef>
                <a:spcPts val="0"/>
              </a:spcBef>
              <a:spcAft>
                <a:spcPts val="0"/>
              </a:spcAft>
              <a:buNone/>
            </a:pPr>
            <a:endParaRPr sz="1100">
              <a:solidFill>
                <a:schemeClr val="dk2"/>
              </a:solidFill>
            </a:endParaRPr>
          </a:p>
          <a:p>
            <a:pPr marL="0" lvl="0" indent="0" algn="l" rtl="0">
              <a:lnSpc>
                <a:spcPct val="115000"/>
              </a:lnSpc>
              <a:spcBef>
                <a:spcPts val="0"/>
              </a:spcBef>
              <a:spcAft>
                <a:spcPts val="0"/>
              </a:spcAft>
              <a:buNone/>
            </a:pPr>
            <a:r>
              <a:rPr lang="en" sz="1100">
                <a:solidFill>
                  <a:schemeClr val="dk2"/>
                </a:solidFill>
              </a:rPr>
              <a:t>                +5      +5      +5    +5     +5</a:t>
            </a:r>
            <a:endParaRPr sz="1100">
              <a:solidFill>
                <a:schemeClr val="dk2"/>
              </a:solidFill>
            </a:endParaRPr>
          </a:p>
          <a:p>
            <a:pPr marL="0" lvl="0" indent="0" algn="l" rtl="0">
              <a:lnSpc>
                <a:spcPct val="115000"/>
              </a:lnSpc>
              <a:spcBef>
                <a:spcPts val="0"/>
              </a:spcBef>
              <a:spcAft>
                <a:spcPts val="0"/>
              </a:spcAft>
              <a:buNone/>
            </a:pPr>
            <a:endParaRPr sz="1100">
              <a:solidFill>
                <a:schemeClr val="dk2"/>
              </a:solidFill>
            </a:endParaRPr>
          </a:p>
          <a:p>
            <a:pPr marL="0" lvl="0" indent="0" algn="l" rtl="0">
              <a:lnSpc>
                <a:spcPct val="115000"/>
              </a:lnSpc>
              <a:spcBef>
                <a:spcPts val="0"/>
              </a:spcBef>
              <a:spcAft>
                <a:spcPts val="0"/>
              </a:spcAft>
              <a:buNone/>
            </a:pPr>
            <a:r>
              <a:rPr lang="en" sz="1100">
                <a:solidFill>
                  <a:schemeClr val="dk2"/>
                </a:solidFill>
              </a:rPr>
              <a:t>                          +6      +6    +6</a:t>
            </a:r>
            <a:endParaRPr sz="1100">
              <a:solidFill>
                <a:schemeClr val="dk2"/>
              </a:solidFill>
            </a:endParaRPr>
          </a:p>
          <a:p>
            <a:pPr marL="0" lvl="0" indent="0" algn="l" rtl="0">
              <a:lnSpc>
                <a:spcPct val="115000"/>
              </a:lnSpc>
              <a:spcBef>
                <a:spcPts val="0"/>
              </a:spcBef>
              <a:spcAft>
                <a:spcPts val="0"/>
              </a:spcAft>
              <a:buNone/>
            </a:pPr>
            <a:endParaRPr sz="1100">
              <a:solidFill>
                <a:schemeClr val="dk2"/>
              </a:solidFill>
            </a:endParaRPr>
          </a:p>
          <a:p>
            <a:pPr marL="0" lvl="0" indent="0" algn="l" rtl="0">
              <a:lnSpc>
                <a:spcPct val="115000"/>
              </a:lnSpc>
              <a:spcBef>
                <a:spcPts val="0"/>
              </a:spcBef>
              <a:spcAft>
                <a:spcPts val="0"/>
              </a:spcAft>
              <a:buNone/>
            </a:pPr>
            <a:r>
              <a:rPr lang="en" sz="1100">
                <a:solidFill>
                  <a:schemeClr val="dk2"/>
                </a:solidFill>
              </a:rPr>
              <a:t>                                    +7</a:t>
            </a:r>
            <a:endParaRPr sz="1100">
              <a:solidFill>
                <a:schemeClr val="dk2"/>
              </a:solidFill>
            </a:endParaRPr>
          </a:p>
          <a:p>
            <a:pPr marL="0" lvl="0" indent="0" algn="l" rtl="0">
              <a:lnSpc>
                <a:spcPct val="115000"/>
              </a:lnSpc>
              <a:spcBef>
                <a:spcPts val="0"/>
              </a:spcBef>
              <a:spcAft>
                <a:spcPts val="0"/>
              </a:spcAft>
              <a:buNone/>
            </a:pPr>
            <a:endParaRPr sz="1100">
              <a:solidFill>
                <a:schemeClr val="dk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6"/>
          <p:cNvSpPr txBox="1"/>
          <p:nvPr/>
        </p:nvSpPr>
        <p:spPr>
          <a:xfrm>
            <a:off x="0" y="0"/>
            <a:ext cx="9144000" cy="5143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100" b="1">
                <a:solidFill>
                  <a:schemeClr val="dk2"/>
                </a:solidFill>
              </a:rPr>
              <a:t>The minimum oxidation state of 3d series is due to s  electrons and the maximum oxidation state is due to both s and d electrons.</a:t>
            </a:r>
            <a:endParaRPr sz="2100" b="1">
              <a:solidFill>
                <a:schemeClr val="dk2"/>
              </a:solidFill>
            </a:endParaRPr>
          </a:p>
          <a:p>
            <a:pPr marL="0" lvl="0" indent="0" algn="l" rtl="0">
              <a:lnSpc>
                <a:spcPct val="115000"/>
              </a:lnSpc>
              <a:spcBef>
                <a:spcPts val="0"/>
              </a:spcBef>
              <a:spcAft>
                <a:spcPts val="0"/>
              </a:spcAft>
              <a:buNone/>
            </a:pPr>
            <a:r>
              <a:rPr lang="en" sz="2100" b="1">
                <a:solidFill>
                  <a:schemeClr val="dk2"/>
                </a:solidFill>
              </a:rPr>
              <a:t>But this maximum oxidation state is only upto Manganese. After manganese due to pairing of electrons in d orbitals gives extra stability to the element and requires higher energy to remove electrons. Hence after manganese the minimum oxidation state is produced due to unpaired electrons in d orbitals and electrons in s orbital.</a:t>
            </a:r>
            <a:endParaRPr sz="2100" b="1">
              <a:solidFill>
                <a:schemeClr val="dk2"/>
              </a:solidFill>
            </a:endParaRPr>
          </a:p>
          <a:p>
            <a:pPr marL="0" lvl="0" indent="0" algn="l" rtl="0">
              <a:lnSpc>
                <a:spcPct val="115000"/>
              </a:lnSpc>
              <a:spcBef>
                <a:spcPts val="0"/>
              </a:spcBef>
              <a:spcAft>
                <a:spcPts val="0"/>
              </a:spcAft>
              <a:buNone/>
            </a:pPr>
            <a:r>
              <a:rPr lang="en" sz="2100" b="1">
                <a:solidFill>
                  <a:schemeClr val="dk2"/>
                </a:solidFill>
              </a:rPr>
              <a:t>The common oxidation state of d block elements is +2.</a:t>
            </a:r>
            <a:endParaRPr sz="2100" b="1">
              <a:solidFill>
                <a:schemeClr val="dk2"/>
              </a:solidFill>
            </a:endParaRPr>
          </a:p>
          <a:p>
            <a:pPr marL="0" lvl="0" indent="0" algn="l" rtl="0">
              <a:lnSpc>
                <a:spcPct val="115000"/>
              </a:lnSpc>
              <a:spcBef>
                <a:spcPts val="0"/>
              </a:spcBef>
              <a:spcAft>
                <a:spcPts val="0"/>
              </a:spcAft>
              <a:buNone/>
            </a:pPr>
            <a:r>
              <a:rPr lang="en" sz="2100" b="1">
                <a:solidFill>
                  <a:schemeClr val="dk2"/>
                </a:solidFill>
              </a:rPr>
              <a:t>The maximum oxidation state of 3d series is + 7 i.e, shown by Mn.</a:t>
            </a:r>
            <a:endParaRPr sz="2100" b="1">
              <a:solidFill>
                <a:schemeClr val="dk2"/>
              </a:solidFill>
            </a:endParaRPr>
          </a:p>
          <a:p>
            <a:pPr marL="0" lvl="0" indent="0" algn="l" rtl="0">
              <a:lnSpc>
                <a:spcPct val="115000"/>
              </a:lnSpc>
              <a:spcBef>
                <a:spcPts val="0"/>
              </a:spcBef>
              <a:spcAft>
                <a:spcPts val="0"/>
              </a:spcAft>
              <a:buNone/>
            </a:pPr>
            <a:r>
              <a:rPr lang="en" sz="2100" b="1">
                <a:solidFill>
                  <a:schemeClr val="dk2"/>
                </a:solidFill>
              </a:rPr>
              <a:t>Similarly 4d and 5d series shows variable oxidation States. The maximum oxidation state of 4d and 5d  series is + 8, shown by Ruthenium(Ru) and Osmium(Os) respectively</a:t>
            </a:r>
            <a:endParaRPr sz="2100" b="1">
              <a:solidFill>
                <a:schemeClr val="dk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7"/>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p:nvPr/>
        </p:nvSpPr>
        <p:spPr>
          <a:xfrm>
            <a:off x="0" y="1071750"/>
            <a:ext cx="8825400" cy="3000000"/>
          </a:xfrm>
          <a:prstGeom prst="rect">
            <a:avLst/>
          </a:prstGeom>
          <a:noFill/>
          <a:ln>
            <a:noFill/>
          </a:ln>
        </p:spPr>
        <p:txBody>
          <a:bodyPr spcFirstLastPara="1" wrap="square" lIns="91425" tIns="91425" rIns="91425" bIns="91425" anchor="t" anchorCtr="0">
            <a:noAutofit/>
          </a:bodyPr>
          <a:lstStyle/>
          <a:p>
            <a:pPr marL="457200" lvl="0" indent="-400050" algn="l" rtl="0">
              <a:lnSpc>
                <a:spcPct val="115000"/>
              </a:lnSpc>
              <a:spcBef>
                <a:spcPts val="0"/>
              </a:spcBef>
              <a:spcAft>
                <a:spcPts val="0"/>
              </a:spcAft>
              <a:buClr>
                <a:srgbClr val="00FF00"/>
              </a:buClr>
              <a:buSzPts val="2700"/>
              <a:buChar char="●"/>
            </a:pPr>
            <a:r>
              <a:rPr lang="en" sz="2700" b="1">
                <a:solidFill>
                  <a:srgbClr val="00FF00"/>
                </a:solidFill>
              </a:rPr>
              <a:t>Introduction</a:t>
            </a:r>
            <a:endParaRPr sz="2700" b="1">
              <a:solidFill>
                <a:srgbClr val="00FF00"/>
              </a:solidFill>
            </a:endParaRPr>
          </a:p>
          <a:p>
            <a:pPr marL="457200" lvl="0" indent="0" algn="l" rtl="0">
              <a:lnSpc>
                <a:spcPct val="115000"/>
              </a:lnSpc>
              <a:spcBef>
                <a:spcPts val="0"/>
              </a:spcBef>
              <a:spcAft>
                <a:spcPts val="0"/>
              </a:spcAft>
              <a:buNone/>
            </a:pPr>
            <a:endParaRPr sz="2700" b="1">
              <a:solidFill>
                <a:srgbClr val="00FF00"/>
              </a:solidFill>
            </a:endParaRPr>
          </a:p>
          <a:p>
            <a:pPr marL="457200" lvl="0" indent="-400050" algn="l" rtl="0">
              <a:lnSpc>
                <a:spcPct val="115000"/>
              </a:lnSpc>
              <a:spcBef>
                <a:spcPts val="0"/>
              </a:spcBef>
              <a:spcAft>
                <a:spcPts val="0"/>
              </a:spcAft>
              <a:buClr>
                <a:srgbClr val="00FF00"/>
              </a:buClr>
              <a:buSzPts val="2700"/>
              <a:buChar char="●"/>
            </a:pPr>
            <a:r>
              <a:rPr lang="en" sz="2700" b="1">
                <a:solidFill>
                  <a:srgbClr val="00FF00"/>
                </a:solidFill>
              </a:rPr>
              <a:t>Electronic configuration of d block elements</a:t>
            </a:r>
            <a:endParaRPr sz="2700" b="1">
              <a:solidFill>
                <a:srgbClr val="00FF00"/>
              </a:solidFill>
            </a:endParaRPr>
          </a:p>
          <a:p>
            <a:pPr marL="457200" lvl="0" indent="0" algn="l" rtl="0">
              <a:lnSpc>
                <a:spcPct val="115000"/>
              </a:lnSpc>
              <a:spcBef>
                <a:spcPts val="0"/>
              </a:spcBef>
              <a:spcAft>
                <a:spcPts val="0"/>
              </a:spcAft>
              <a:buNone/>
            </a:pPr>
            <a:endParaRPr sz="2700" b="1">
              <a:solidFill>
                <a:srgbClr val="00FF00"/>
              </a:solidFill>
            </a:endParaRPr>
          </a:p>
          <a:p>
            <a:pPr marL="457200" lvl="0" indent="-400050" algn="l" rtl="0">
              <a:lnSpc>
                <a:spcPct val="115000"/>
              </a:lnSpc>
              <a:spcBef>
                <a:spcPts val="0"/>
              </a:spcBef>
              <a:spcAft>
                <a:spcPts val="0"/>
              </a:spcAft>
              <a:buClr>
                <a:srgbClr val="00FF00"/>
              </a:buClr>
              <a:buSzPts val="2700"/>
              <a:buChar char="●"/>
            </a:pPr>
            <a:r>
              <a:rPr lang="en" sz="2700" b="1">
                <a:solidFill>
                  <a:srgbClr val="00FF00"/>
                </a:solidFill>
              </a:rPr>
              <a:t>Variable oxidation States or variable valency</a:t>
            </a:r>
            <a:endParaRPr/>
          </a:p>
        </p:txBody>
      </p:sp>
      <p:sp>
        <p:nvSpPr>
          <p:cNvPr id="77" name="Google Shape;77;p16"/>
          <p:cNvSpPr txBox="1"/>
          <p:nvPr/>
        </p:nvSpPr>
        <p:spPr>
          <a:xfrm>
            <a:off x="0" y="260028"/>
            <a:ext cx="7315200" cy="1061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Playfair Display"/>
              <a:ea typeface="Playfair Display"/>
              <a:cs typeface="Playfair Display"/>
              <a:sym typeface="Playfair Display"/>
            </a:endParaRPr>
          </a:p>
          <a:p>
            <a:pPr marL="0" lvl="0" indent="0" algn="l" rtl="0">
              <a:spcBef>
                <a:spcPts val="0"/>
              </a:spcBef>
              <a:spcAft>
                <a:spcPts val="0"/>
              </a:spcAft>
              <a:buNone/>
            </a:pPr>
            <a:r>
              <a:rPr lang="en" sz="2200">
                <a:solidFill>
                  <a:srgbClr val="FF00FF"/>
                </a:solidFill>
                <a:latin typeface="Playfair Display"/>
                <a:ea typeface="Playfair Display"/>
                <a:cs typeface="Playfair Display"/>
                <a:sym typeface="Playfair Display"/>
              </a:rPr>
              <a:t>Contents:</a:t>
            </a:r>
            <a:endParaRPr sz="2200">
              <a:solidFill>
                <a:srgbClr val="FF00FF"/>
              </a:solidFill>
              <a:latin typeface="Playfair Display"/>
              <a:ea typeface="Playfair Display"/>
              <a:cs typeface="Playfair Display"/>
              <a:sym typeface="Playfair Display"/>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INTRODUCTION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p:nvPr/>
        </p:nvSpPr>
        <p:spPr>
          <a:xfrm>
            <a:off x="0" y="0"/>
            <a:ext cx="9144000" cy="5143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800">
                <a:solidFill>
                  <a:srgbClr val="0000FF"/>
                </a:solidFill>
              </a:rPr>
              <a:t>INTRODUCTION</a:t>
            </a:r>
            <a:endParaRPr sz="1800" b="1">
              <a:solidFill>
                <a:schemeClr val="dk2"/>
              </a:solidFill>
            </a:endParaRPr>
          </a:p>
          <a:p>
            <a:pPr marL="457200" lvl="0" indent="-342900" algn="l" rtl="0">
              <a:lnSpc>
                <a:spcPct val="115000"/>
              </a:lnSpc>
              <a:spcBef>
                <a:spcPts val="1600"/>
              </a:spcBef>
              <a:spcAft>
                <a:spcPts val="0"/>
              </a:spcAft>
              <a:buClr>
                <a:schemeClr val="dk2"/>
              </a:buClr>
              <a:buSzPts val="1800"/>
              <a:buChar char="●"/>
            </a:pPr>
            <a:r>
              <a:rPr lang="en" sz="1800" b="1">
                <a:solidFill>
                  <a:schemeClr val="dk2"/>
                </a:solidFill>
              </a:rPr>
              <a:t>when the differentiating electron enters into the d orbital then the elements are called as d block elements</a:t>
            </a:r>
            <a:endParaRPr sz="1800" b="1">
              <a:solidFill>
                <a:schemeClr val="dk2"/>
              </a:solidFill>
            </a:endParaRPr>
          </a:p>
          <a:p>
            <a:pPr marL="457200" lvl="0" indent="-342900" algn="l" rtl="0">
              <a:lnSpc>
                <a:spcPct val="115000"/>
              </a:lnSpc>
              <a:spcBef>
                <a:spcPts val="0"/>
              </a:spcBef>
              <a:spcAft>
                <a:spcPts val="0"/>
              </a:spcAft>
              <a:buClr>
                <a:schemeClr val="dk2"/>
              </a:buClr>
              <a:buSzPts val="1800"/>
              <a:buChar char="●"/>
            </a:pPr>
            <a:r>
              <a:rPr lang="en" sz="1800" b="1">
                <a:solidFill>
                  <a:schemeClr val="dk2"/>
                </a:solidFill>
              </a:rPr>
              <a:t>The d block elements are present in the middle of the periodic table i.e; present between s block and p block</a:t>
            </a:r>
            <a:endParaRPr sz="1800" b="1">
              <a:solidFill>
                <a:schemeClr val="dk2"/>
              </a:solidFill>
            </a:endParaRPr>
          </a:p>
          <a:p>
            <a:pPr marL="0" lvl="0" indent="0" algn="l" rtl="0">
              <a:lnSpc>
                <a:spcPct val="200000"/>
              </a:lnSpc>
              <a:spcBef>
                <a:spcPts val="0"/>
              </a:spcBef>
              <a:spcAft>
                <a:spcPts val="0"/>
              </a:spcAft>
              <a:buNone/>
            </a:pPr>
            <a:r>
              <a:rPr lang="en" sz="1800" b="1">
                <a:solidFill>
                  <a:schemeClr val="dk2"/>
                </a:solidFill>
              </a:rPr>
              <a:t>Each d orbital accommodate 10 electrons. The d block elements consists of three complete series each of 10 elements, involving the filling of 3d,4d,5d subshells and they are named as 3d series (Sc to Zn), 4d series (Y to Cd) and 5d series (La to Hg). In addition to this, there is a fourth incomplete series i.e, 6d series.</a:t>
            </a:r>
            <a:endParaRPr sz="1800" b="1">
              <a:solidFill>
                <a:schemeClr val="dk2"/>
              </a:solidFill>
            </a:endParaRPr>
          </a:p>
          <a:p>
            <a:pPr marL="457200" lvl="0" indent="-342900" algn="l" rtl="0">
              <a:lnSpc>
                <a:spcPct val="115000"/>
              </a:lnSpc>
              <a:spcBef>
                <a:spcPts val="0"/>
              </a:spcBef>
              <a:spcAft>
                <a:spcPts val="0"/>
              </a:spcAft>
              <a:buClr>
                <a:schemeClr val="dk2"/>
              </a:buClr>
              <a:buSzPts val="1800"/>
              <a:buChar char="●"/>
            </a:pPr>
            <a:r>
              <a:rPr lang="en" sz="1800" b="1">
                <a:solidFill>
                  <a:schemeClr val="dk2"/>
                </a:solidFill>
              </a:rPr>
              <a:t>The general electronic configuration of d block elements is </a:t>
            </a:r>
            <a:endParaRPr sz="1800" b="1">
              <a:solidFill>
                <a:schemeClr val="dk2"/>
              </a:solidFill>
            </a:endParaRPr>
          </a:p>
          <a:p>
            <a:pPr marL="0" lvl="0" indent="0" algn="ctr" rtl="0">
              <a:lnSpc>
                <a:spcPct val="115000"/>
              </a:lnSpc>
              <a:spcBef>
                <a:spcPts val="0"/>
              </a:spcBef>
              <a:spcAft>
                <a:spcPts val="0"/>
              </a:spcAft>
              <a:buNone/>
            </a:pPr>
            <a:r>
              <a:rPr lang="en" sz="1800" b="1">
                <a:solidFill>
                  <a:schemeClr val="dk2"/>
                </a:solidFill>
              </a:rPr>
              <a:t>           (X) (n-1) d¹-¹⁰ ns¹or ²                                                                     </a:t>
            </a:r>
            <a:endParaRPr sz="1800" b="1">
              <a:solidFill>
                <a:schemeClr val="dk2"/>
              </a:solidFill>
            </a:endParaRPr>
          </a:p>
          <a:p>
            <a:pPr marL="457200" lvl="0" indent="0" algn="ctr" rtl="0">
              <a:lnSpc>
                <a:spcPct val="115000"/>
              </a:lnSpc>
              <a:spcBef>
                <a:spcPts val="0"/>
              </a:spcBef>
              <a:spcAft>
                <a:spcPts val="0"/>
              </a:spcAft>
              <a:buNone/>
            </a:pPr>
            <a:r>
              <a:rPr lang="en" sz="1800" b="1">
                <a:solidFill>
                  <a:schemeClr val="dk2"/>
                </a:solidFill>
              </a:rPr>
              <a:t>Where X is noble gas</a:t>
            </a:r>
            <a:endParaRPr sz="1800" b="1">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p:nvPr/>
        </p:nvSpPr>
        <p:spPr>
          <a:xfrm>
            <a:off x="0" y="0"/>
            <a:ext cx="9144000" cy="5143500"/>
          </a:xfrm>
          <a:prstGeom prst="rect">
            <a:avLst/>
          </a:prstGeom>
          <a:noFill/>
          <a:ln>
            <a:noFill/>
          </a:ln>
        </p:spPr>
        <p:txBody>
          <a:bodyPr spcFirstLastPara="1" wrap="square" lIns="91425" tIns="91425" rIns="91425" bIns="91425" anchor="t" anchorCtr="0">
            <a:noAutofit/>
          </a:bodyPr>
          <a:lstStyle/>
          <a:p>
            <a:pPr marL="457200" lvl="0" indent="-387350" algn="l" rtl="0">
              <a:lnSpc>
                <a:spcPct val="115000"/>
              </a:lnSpc>
              <a:spcBef>
                <a:spcPts val="0"/>
              </a:spcBef>
              <a:spcAft>
                <a:spcPts val="0"/>
              </a:spcAft>
              <a:buClr>
                <a:schemeClr val="dk2"/>
              </a:buClr>
              <a:buSzPts val="2500"/>
              <a:buChar char="●"/>
            </a:pPr>
            <a:r>
              <a:rPr lang="en" sz="2500" b="1">
                <a:solidFill>
                  <a:schemeClr val="dk2"/>
                </a:solidFill>
              </a:rPr>
              <a:t>The d block elements are also called as transition elements.</a:t>
            </a:r>
            <a:endParaRPr sz="2500" b="1">
              <a:solidFill>
                <a:schemeClr val="dk2"/>
              </a:solidFill>
            </a:endParaRPr>
          </a:p>
          <a:p>
            <a:pPr marL="457200" lvl="0" indent="-387350" algn="l" rtl="0">
              <a:lnSpc>
                <a:spcPct val="115000"/>
              </a:lnSpc>
              <a:spcBef>
                <a:spcPts val="0"/>
              </a:spcBef>
              <a:spcAft>
                <a:spcPts val="0"/>
              </a:spcAft>
              <a:buClr>
                <a:schemeClr val="dk2"/>
              </a:buClr>
              <a:buSzPts val="2500"/>
              <a:buChar char="●"/>
            </a:pPr>
            <a:r>
              <a:rPr lang="en" sz="2500" b="1">
                <a:solidFill>
                  <a:schemeClr val="dk2"/>
                </a:solidFill>
              </a:rPr>
              <a:t>The transition elements are those elements having a partially filled d subshells.</a:t>
            </a:r>
            <a:endParaRPr sz="2500" b="1">
              <a:solidFill>
                <a:schemeClr val="dk2"/>
              </a:solidFill>
            </a:endParaRPr>
          </a:p>
          <a:p>
            <a:pPr marL="457200" lvl="0" indent="-387350" algn="l" rtl="0">
              <a:lnSpc>
                <a:spcPct val="115000"/>
              </a:lnSpc>
              <a:spcBef>
                <a:spcPts val="0"/>
              </a:spcBef>
              <a:spcAft>
                <a:spcPts val="0"/>
              </a:spcAft>
              <a:buClr>
                <a:schemeClr val="dk2"/>
              </a:buClr>
              <a:buSzPts val="2500"/>
              <a:buChar char="●"/>
            </a:pPr>
            <a:r>
              <a:rPr lang="en" sz="2500" b="1">
                <a:solidFill>
                  <a:schemeClr val="dk2"/>
                </a:solidFill>
              </a:rPr>
              <a:t>The general properties of transition elements are</a:t>
            </a:r>
            <a:endParaRPr sz="2500" b="1">
              <a:solidFill>
                <a:schemeClr val="dk2"/>
              </a:solidFill>
            </a:endParaRPr>
          </a:p>
          <a:p>
            <a:pPr marL="914400" lvl="0" indent="-387350" algn="l" rtl="0">
              <a:lnSpc>
                <a:spcPct val="115000"/>
              </a:lnSpc>
              <a:spcBef>
                <a:spcPts val="0"/>
              </a:spcBef>
              <a:spcAft>
                <a:spcPts val="0"/>
              </a:spcAft>
              <a:buClr>
                <a:schemeClr val="dk2"/>
              </a:buClr>
              <a:buSzPts val="2500"/>
              <a:buAutoNum type="arabicPeriod"/>
            </a:pPr>
            <a:r>
              <a:rPr lang="en" sz="2500" b="1">
                <a:solidFill>
                  <a:schemeClr val="dk2"/>
                </a:solidFill>
              </a:rPr>
              <a:t>They are usually high melting point</a:t>
            </a:r>
            <a:endParaRPr sz="2500" b="1">
              <a:solidFill>
                <a:schemeClr val="dk2"/>
              </a:solidFill>
            </a:endParaRPr>
          </a:p>
          <a:p>
            <a:pPr marL="914400" lvl="0" indent="-387350" algn="l" rtl="0">
              <a:lnSpc>
                <a:spcPct val="115000"/>
              </a:lnSpc>
              <a:spcBef>
                <a:spcPts val="0"/>
              </a:spcBef>
              <a:spcAft>
                <a:spcPts val="0"/>
              </a:spcAft>
              <a:buClr>
                <a:schemeClr val="dk2"/>
              </a:buClr>
              <a:buSzPts val="2500"/>
              <a:buAutoNum type="arabicPeriod"/>
            </a:pPr>
            <a:r>
              <a:rPr lang="en" sz="2500" b="1">
                <a:solidFill>
                  <a:schemeClr val="dk2"/>
                </a:solidFill>
              </a:rPr>
              <a:t>They have several oxidation states</a:t>
            </a:r>
            <a:endParaRPr sz="2500" b="1">
              <a:solidFill>
                <a:schemeClr val="dk2"/>
              </a:solidFill>
            </a:endParaRPr>
          </a:p>
          <a:p>
            <a:pPr marL="914400" lvl="0" indent="-387350" algn="l" rtl="0">
              <a:lnSpc>
                <a:spcPct val="115000"/>
              </a:lnSpc>
              <a:spcBef>
                <a:spcPts val="0"/>
              </a:spcBef>
              <a:spcAft>
                <a:spcPts val="0"/>
              </a:spcAft>
              <a:buClr>
                <a:schemeClr val="dk2"/>
              </a:buClr>
              <a:buSzPts val="2500"/>
              <a:buAutoNum type="arabicPeriod"/>
            </a:pPr>
            <a:r>
              <a:rPr lang="en" sz="2500" b="1">
                <a:solidFill>
                  <a:schemeClr val="dk2"/>
                </a:solidFill>
              </a:rPr>
              <a:t>The usually form coloured compounds</a:t>
            </a:r>
            <a:endParaRPr sz="2500" b="1">
              <a:solidFill>
                <a:schemeClr val="dk2"/>
              </a:solidFill>
            </a:endParaRPr>
          </a:p>
          <a:p>
            <a:pPr marL="914400" lvl="0" indent="-387350" algn="l" rtl="0">
              <a:lnSpc>
                <a:spcPct val="115000"/>
              </a:lnSpc>
              <a:spcBef>
                <a:spcPts val="0"/>
              </a:spcBef>
              <a:spcAft>
                <a:spcPts val="0"/>
              </a:spcAft>
              <a:buClr>
                <a:schemeClr val="dk2"/>
              </a:buClr>
              <a:buSzPts val="2500"/>
              <a:buAutoNum type="arabicPeriod"/>
            </a:pPr>
            <a:r>
              <a:rPr lang="en" sz="2500" b="1">
                <a:solidFill>
                  <a:schemeClr val="dk2"/>
                </a:solidFill>
              </a:rPr>
              <a:t>They have magnetic property</a:t>
            </a:r>
            <a:endParaRPr sz="2500" b="1">
              <a:solidFill>
                <a:schemeClr val="dk2"/>
              </a:solidFill>
            </a:endParaRPr>
          </a:p>
          <a:p>
            <a:pPr marL="457200" lvl="0" indent="-387350" algn="l" rtl="0">
              <a:lnSpc>
                <a:spcPct val="115000"/>
              </a:lnSpc>
              <a:spcBef>
                <a:spcPts val="0"/>
              </a:spcBef>
              <a:spcAft>
                <a:spcPts val="0"/>
              </a:spcAft>
              <a:buClr>
                <a:schemeClr val="dk2"/>
              </a:buClr>
              <a:buSzPts val="2500"/>
              <a:buChar char="●"/>
            </a:pPr>
            <a:r>
              <a:rPr lang="en" sz="2500" b="1">
                <a:solidFill>
                  <a:schemeClr val="dk2"/>
                </a:solidFill>
              </a:rPr>
              <a:t>All the transition elements are d block elements are not transition elements.</a:t>
            </a:r>
            <a:endParaRPr sz="2500" b="1">
              <a:solidFill>
                <a:schemeClr val="dk2"/>
              </a:solidFill>
            </a:endParaRPr>
          </a:p>
          <a:p>
            <a:pPr marL="0" lvl="0" indent="0" algn="l" rtl="0">
              <a:lnSpc>
                <a:spcPct val="115000"/>
              </a:lnSpc>
              <a:spcBef>
                <a:spcPts val="0"/>
              </a:spcBef>
              <a:spcAft>
                <a:spcPts val="0"/>
              </a:spcAft>
              <a:buNone/>
            </a:pPr>
            <a:endParaRPr sz="2500" b="1">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pic>
        <p:nvPicPr>
          <p:cNvPr id="97" name="Google Shape;97;p20"/>
          <p:cNvPicPr preferRelativeResize="0"/>
          <p:nvPr/>
        </p:nvPicPr>
        <p:blipFill>
          <a:blip r:embed="rId3">
            <a:alphaModFix/>
          </a:blip>
          <a:stretch>
            <a:fillRect/>
          </a:stretch>
        </p:blipFill>
        <p:spPr>
          <a:xfrm>
            <a:off x="152400" y="152400"/>
            <a:ext cx="8991600" cy="5143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490250" y="526350"/>
            <a:ext cx="71853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ELECTRONIC CONFIGURATION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p:nvPr/>
        </p:nvSpPr>
        <p:spPr>
          <a:xfrm>
            <a:off x="0" y="0"/>
            <a:ext cx="9144000" cy="5143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00" b="1" u="sng">
                <a:solidFill>
                  <a:srgbClr val="0000FF"/>
                </a:solidFill>
              </a:rPr>
              <a:t>Electronic configuration of d block elements: </a:t>
            </a:r>
            <a:endParaRPr sz="2000" b="1" u="sng">
              <a:solidFill>
                <a:srgbClr val="0000FF"/>
              </a:solidFill>
            </a:endParaRPr>
          </a:p>
          <a:p>
            <a:pPr marL="0" lvl="0" indent="0" algn="l" rtl="0">
              <a:lnSpc>
                <a:spcPct val="115000"/>
              </a:lnSpc>
              <a:spcBef>
                <a:spcPts val="0"/>
              </a:spcBef>
              <a:spcAft>
                <a:spcPts val="0"/>
              </a:spcAft>
              <a:buNone/>
            </a:pPr>
            <a:endParaRPr sz="2000" b="1">
              <a:solidFill>
                <a:srgbClr val="0000FF"/>
              </a:solidFill>
            </a:endParaRPr>
          </a:p>
          <a:p>
            <a:pPr marL="0" lvl="0" indent="0" algn="l" rtl="0">
              <a:lnSpc>
                <a:spcPct val="115000"/>
              </a:lnSpc>
              <a:spcBef>
                <a:spcPts val="0"/>
              </a:spcBef>
              <a:spcAft>
                <a:spcPts val="0"/>
              </a:spcAft>
              <a:buNone/>
            </a:pPr>
            <a:r>
              <a:rPr lang="en" sz="2000" b="1">
                <a:solidFill>
                  <a:schemeClr val="dk2"/>
                </a:solidFill>
              </a:rPr>
              <a:t>The electronic configuration of 3d series is as follows</a:t>
            </a:r>
            <a:endParaRPr sz="2000" b="1">
              <a:solidFill>
                <a:schemeClr val="dk2"/>
              </a:solidFill>
            </a:endParaRPr>
          </a:p>
          <a:p>
            <a:pPr marL="0" lvl="0" indent="0" algn="l" rtl="0">
              <a:lnSpc>
                <a:spcPct val="115000"/>
              </a:lnSpc>
              <a:spcBef>
                <a:spcPts val="0"/>
              </a:spcBef>
              <a:spcAft>
                <a:spcPts val="0"/>
              </a:spcAft>
              <a:buNone/>
            </a:pPr>
            <a:endParaRPr sz="2000" b="1">
              <a:solidFill>
                <a:schemeClr val="dk2"/>
              </a:solidFill>
            </a:endParaRPr>
          </a:p>
          <a:p>
            <a:pPr marL="0" lvl="0" indent="0" algn="l" rtl="0">
              <a:lnSpc>
                <a:spcPct val="115000"/>
              </a:lnSpc>
              <a:spcBef>
                <a:spcPts val="0"/>
              </a:spcBef>
              <a:spcAft>
                <a:spcPts val="0"/>
              </a:spcAft>
              <a:buNone/>
            </a:pPr>
            <a:r>
              <a:rPr lang="en" sz="2000" b="1">
                <a:solidFill>
                  <a:schemeClr val="dk2"/>
                </a:solidFill>
              </a:rPr>
              <a:t>Scandium-Sc- (Ar)3d¹4s²</a:t>
            </a:r>
            <a:endParaRPr sz="2000" b="1">
              <a:solidFill>
                <a:schemeClr val="dk2"/>
              </a:solidFill>
            </a:endParaRPr>
          </a:p>
          <a:p>
            <a:pPr marL="0" lvl="0" indent="0" algn="l" rtl="0">
              <a:lnSpc>
                <a:spcPct val="115000"/>
              </a:lnSpc>
              <a:spcBef>
                <a:spcPts val="0"/>
              </a:spcBef>
              <a:spcAft>
                <a:spcPts val="0"/>
              </a:spcAft>
              <a:buNone/>
            </a:pPr>
            <a:r>
              <a:rPr lang="en" sz="2000" b="1">
                <a:solidFill>
                  <a:schemeClr val="dk2"/>
                </a:solidFill>
              </a:rPr>
              <a:t>Titanium- Ti- (Ar)3d²4s²</a:t>
            </a:r>
            <a:endParaRPr sz="2000" b="1">
              <a:solidFill>
                <a:schemeClr val="dk2"/>
              </a:solidFill>
            </a:endParaRPr>
          </a:p>
          <a:p>
            <a:pPr marL="0" lvl="0" indent="0" algn="l" rtl="0">
              <a:lnSpc>
                <a:spcPct val="115000"/>
              </a:lnSpc>
              <a:spcBef>
                <a:spcPts val="0"/>
              </a:spcBef>
              <a:spcAft>
                <a:spcPts val="0"/>
              </a:spcAft>
              <a:buNone/>
            </a:pPr>
            <a:r>
              <a:rPr lang="en" sz="2000" b="1">
                <a:solidFill>
                  <a:schemeClr val="dk2"/>
                </a:solidFill>
              </a:rPr>
              <a:t>Vanadium-V-(Ar)3d³4s²</a:t>
            </a:r>
            <a:endParaRPr sz="2000" b="1">
              <a:solidFill>
                <a:schemeClr val="dk2"/>
              </a:solidFill>
            </a:endParaRPr>
          </a:p>
          <a:p>
            <a:pPr marL="0" lvl="0" indent="0" algn="l" rtl="0">
              <a:lnSpc>
                <a:spcPct val="115000"/>
              </a:lnSpc>
              <a:spcBef>
                <a:spcPts val="0"/>
              </a:spcBef>
              <a:spcAft>
                <a:spcPts val="0"/>
              </a:spcAft>
              <a:buNone/>
            </a:pPr>
            <a:r>
              <a:rPr lang="en" sz="2000" b="1">
                <a:solidFill>
                  <a:schemeClr val="dk2"/>
                </a:solidFill>
              </a:rPr>
              <a:t>Chromium -Cr-(Ar)3d⁴4s² (or)  (Ar)3d⁵4s¹</a:t>
            </a:r>
            <a:endParaRPr sz="2000" b="1">
              <a:solidFill>
                <a:schemeClr val="dk2"/>
              </a:solidFill>
            </a:endParaRPr>
          </a:p>
          <a:p>
            <a:pPr marL="0" lvl="0" indent="0" algn="l" rtl="0">
              <a:lnSpc>
                <a:spcPct val="115000"/>
              </a:lnSpc>
              <a:spcBef>
                <a:spcPts val="0"/>
              </a:spcBef>
              <a:spcAft>
                <a:spcPts val="0"/>
              </a:spcAft>
              <a:buNone/>
            </a:pPr>
            <a:r>
              <a:rPr lang="en" sz="2000" b="1">
                <a:solidFill>
                  <a:schemeClr val="dk2"/>
                </a:solidFill>
              </a:rPr>
              <a:t>Manganese-Mn-(Ar)3d⁵4s²</a:t>
            </a:r>
            <a:endParaRPr sz="2000" b="1">
              <a:solidFill>
                <a:schemeClr val="dk2"/>
              </a:solidFill>
            </a:endParaRPr>
          </a:p>
          <a:p>
            <a:pPr marL="0" lvl="0" indent="0" algn="l" rtl="0">
              <a:lnSpc>
                <a:spcPct val="115000"/>
              </a:lnSpc>
              <a:spcBef>
                <a:spcPts val="0"/>
              </a:spcBef>
              <a:spcAft>
                <a:spcPts val="0"/>
              </a:spcAft>
              <a:buNone/>
            </a:pPr>
            <a:r>
              <a:rPr lang="en" sz="2000" b="1">
                <a:solidFill>
                  <a:schemeClr val="dk2"/>
                </a:solidFill>
              </a:rPr>
              <a:t>Iron -Fe- (Ar)3d⁶4s²</a:t>
            </a:r>
            <a:endParaRPr sz="2000" b="1">
              <a:solidFill>
                <a:schemeClr val="dk2"/>
              </a:solidFill>
            </a:endParaRPr>
          </a:p>
          <a:p>
            <a:pPr marL="0" lvl="0" indent="0" algn="l" rtl="0">
              <a:lnSpc>
                <a:spcPct val="115000"/>
              </a:lnSpc>
              <a:spcBef>
                <a:spcPts val="0"/>
              </a:spcBef>
              <a:spcAft>
                <a:spcPts val="0"/>
              </a:spcAft>
              <a:buNone/>
            </a:pPr>
            <a:r>
              <a:rPr lang="en" sz="2000" b="1">
                <a:solidFill>
                  <a:schemeClr val="dk2"/>
                </a:solidFill>
              </a:rPr>
              <a:t>Cobalt-Co-(Ar)3d⁷4s²</a:t>
            </a:r>
            <a:endParaRPr sz="2000" b="1">
              <a:solidFill>
                <a:schemeClr val="dk2"/>
              </a:solidFill>
            </a:endParaRPr>
          </a:p>
          <a:p>
            <a:pPr marL="0" lvl="0" indent="0" algn="l" rtl="0">
              <a:lnSpc>
                <a:spcPct val="115000"/>
              </a:lnSpc>
              <a:spcBef>
                <a:spcPts val="0"/>
              </a:spcBef>
              <a:spcAft>
                <a:spcPts val="0"/>
              </a:spcAft>
              <a:buNone/>
            </a:pPr>
            <a:r>
              <a:rPr lang="en" sz="2000" b="1">
                <a:solidFill>
                  <a:schemeClr val="dk2"/>
                </a:solidFill>
              </a:rPr>
              <a:t>Nickel-Ni-(Ar)3d⁸4s²</a:t>
            </a:r>
            <a:endParaRPr sz="2000" b="1">
              <a:solidFill>
                <a:schemeClr val="dk2"/>
              </a:solidFill>
            </a:endParaRPr>
          </a:p>
          <a:p>
            <a:pPr marL="0" lvl="0" indent="0" algn="l" rtl="0">
              <a:lnSpc>
                <a:spcPct val="115000"/>
              </a:lnSpc>
              <a:spcBef>
                <a:spcPts val="0"/>
              </a:spcBef>
              <a:spcAft>
                <a:spcPts val="0"/>
              </a:spcAft>
              <a:buNone/>
            </a:pPr>
            <a:r>
              <a:rPr lang="en" sz="2000" b="1">
                <a:solidFill>
                  <a:schemeClr val="dk2"/>
                </a:solidFill>
              </a:rPr>
              <a:t>Copper-Cu- (Ar)3d⁹4s² (or)  (Ar)3d¹⁰4s¹</a:t>
            </a:r>
            <a:endParaRPr sz="2000" b="1">
              <a:solidFill>
                <a:schemeClr val="dk2"/>
              </a:solidFill>
            </a:endParaRPr>
          </a:p>
          <a:p>
            <a:pPr marL="0" lvl="0" indent="0" algn="l" rtl="0">
              <a:lnSpc>
                <a:spcPct val="115000"/>
              </a:lnSpc>
              <a:spcBef>
                <a:spcPts val="0"/>
              </a:spcBef>
              <a:spcAft>
                <a:spcPts val="0"/>
              </a:spcAft>
              <a:buNone/>
            </a:pPr>
            <a:r>
              <a:rPr lang="en" sz="2000" b="1">
                <a:solidFill>
                  <a:schemeClr val="dk2"/>
                </a:solidFill>
              </a:rPr>
              <a:t>Zinc-Zn-(Ar)3d¹⁰4s²</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3"/>
          <p:cNvSpPr txBox="1"/>
          <p:nvPr/>
        </p:nvSpPr>
        <p:spPr>
          <a:xfrm>
            <a:off x="2" y="0"/>
            <a:ext cx="9144000" cy="5143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200" b="1">
                <a:solidFill>
                  <a:schemeClr val="dk2"/>
                </a:solidFill>
              </a:rPr>
              <a:t>From the above it was observed that chromium and copper shows different electronic configuration than other elements because we know that partially and completely filled penultimate shells are more stable.</a:t>
            </a:r>
            <a:endParaRPr sz="2200" b="1">
              <a:solidFill>
                <a:schemeClr val="dk2"/>
              </a:solidFill>
            </a:endParaRPr>
          </a:p>
          <a:p>
            <a:pPr marL="0" lvl="0" indent="0" algn="l" rtl="0">
              <a:lnSpc>
                <a:spcPct val="115000"/>
              </a:lnSpc>
              <a:spcBef>
                <a:spcPts val="0"/>
              </a:spcBef>
              <a:spcAft>
                <a:spcPts val="0"/>
              </a:spcAft>
              <a:buNone/>
            </a:pPr>
            <a:r>
              <a:rPr lang="en" sz="2200" b="1">
                <a:solidFill>
                  <a:schemeClr val="dk2"/>
                </a:solidFill>
              </a:rPr>
              <a:t>To get stability in chromium and copper one s electron is goes to the d orbital.</a:t>
            </a:r>
            <a:endParaRPr sz="2200" b="1">
              <a:solidFill>
                <a:schemeClr val="dk2"/>
              </a:solidFill>
            </a:endParaRPr>
          </a:p>
          <a:p>
            <a:pPr marL="0" lvl="0" indent="0" algn="l" rtl="0">
              <a:lnSpc>
                <a:spcPct val="115000"/>
              </a:lnSpc>
              <a:spcBef>
                <a:spcPts val="0"/>
              </a:spcBef>
              <a:spcAft>
                <a:spcPts val="0"/>
              </a:spcAft>
              <a:buNone/>
            </a:pPr>
            <a:r>
              <a:rPr lang="en" sz="2200" b="1">
                <a:solidFill>
                  <a:schemeClr val="dk2"/>
                </a:solidFill>
              </a:rPr>
              <a:t>similarly in 4d and 5d series molybdenum,silver,tungsten and gold shows anomalous electronic configuration.</a:t>
            </a:r>
            <a:endParaRPr sz="2200" b="1">
              <a:solidFill>
                <a:schemeClr val="dk2"/>
              </a:solidFill>
            </a:endParaRPr>
          </a:p>
          <a:p>
            <a:pPr marL="0" lvl="0" indent="0" algn="l" rtl="0">
              <a:lnSpc>
                <a:spcPct val="115000"/>
              </a:lnSpc>
              <a:spcBef>
                <a:spcPts val="0"/>
              </a:spcBef>
              <a:spcAft>
                <a:spcPts val="0"/>
              </a:spcAft>
              <a:buNone/>
            </a:pPr>
            <a:endParaRPr sz="2200" b="1">
              <a:solidFill>
                <a:schemeClr val="dk2"/>
              </a:solidFill>
            </a:endParaRPr>
          </a:p>
          <a:p>
            <a:pPr marL="0" lvl="0" indent="0" algn="l" rtl="0">
              <a:lnSpc>
                <a:spcPct val="115000"/>
              </a:lnSpc>
              <a:spcBef>
                <a:spcPts val="0"/>
              </a:spcBef>
              <a:spcAft>
                <a:spcPts val="0"/>
              </a:spcAft>
              <a:buNone/>
            </a:pPr>
            <a:r>
              <a:rPr lang="en" sz="2200" b="1">
                <a:solidFill>
                  <a:schemeClr val="dk2"/>
                </a:solidFill>
              </a:rPr>
              <a:t>Molybdenum- Mo- (Kr) 4d⁵5s¹</a:t>
            </a:r>
            <a:endParaRPr sz="2200" b="1">
              <a:solidFill>
                <a:schemeClr val="dk2"/>
              </a:solidFill>
            </a:endParaRPr>
          </a:p>
          <a:p>
            <a:pPr marL="0" lvl="0" indent="0" algn="l" rtl="0">
              <a:lnSpc>
                <a:spcPct val="115000"/>
              </a:lnSpc>
              <a:spcBef>
                <a:spcPts val="0"/>
              </a:spcBef>
              <a:spcAft>
                <a:spcPts val="0"/>
              </a:spcAft>
              <a:buNone/>
            </a:pPr>
            <a:r>
              <a:rPr lang="en" sz="2200" b="1">
                <a:solidFill>
                  <a:schemeClr val="dk2"/>
                </a:solidFill>
              </a:rPr>
              <a:t>Silver- Ag- (Kr) 4d¹⁰5s¹</a:t>
            </a:r>
            <a:endParaRPr sz="2200" b="1">
              <a:solidFill>
                <a:schemeClr val="dk2"/>
              </a:solidFill>
            </a:endParaRPr>
          </a:p>
          <a:p>
            <a:pPr marL="0" lvl="0" indent="0" algn="l" rtl="0">
              <a:lnSpc>
                <a:spcPct val="115000"/>
              </a:lnSpc>
              <a:spcBef>
                <a:spcPts val="0"/>
              </a:spcBef>
              <a:spcAft>
                <a:spcPts val="0"/>
              </a:spcAft>
              <a:buNone/>
            </a:pPr>
            <a:r>
              <a:rPr lang="en" sz="2200" b="1">
                <a:solidFill>
                  <a:schemeClr val="dk2"/>
                </a:solidFill>
              </a:rPr>
              <a:t>Tungsten -W- (Xe) 5d⁵6s¹</a:t>
            </a:r>
            <a:endParaRPr sz="2200" b="1">
              <a:solidFill>
                <a:schemeClr val="dk2"/>
              </a:solidFill>
            </a:endParaRPr>
          </a:p>
          <a:p>
            <a:pPr marL="0" lvl="0" indent="0" algn="l" rtl="0">
              <a:lnSpc>
                <a:spcPct val="115000"/>
              </a:lnSpc>
              <a:spcBef>
                <a:spcPts val="0"/>
              </a:spcBef>
              <a:spcAft>
                <a:spcPts val="0"/>
              </a:spcAft>
              <a:buNone/>
            </a:pPr>
            <a:r>
              <a:rPr lang="en" sz="2200" b="1">
                <a:solidFill>
                  <a:schemeClr val="dk2"/>
                </a:solidFill>
              </a:rPr>
              <a:t>Gold-Au- (Xe) 5d¹⁰6s¹</a:t>
            </a:r>
            <a:endParaRPr sz="2200" b="1">
              <a:solidFill>
                <a:schemeClr val="dk2"/>
              </a:solidFill>
            </a:endParaRPr>
          </a:p>
          <a:p>
            <a:pPr marL="0" lvl="0" indent="0" algn="l" rtl="0">
              <a:lnSpc>
                <a:spcPct val="115000"/>
              </a:lnSpc>
              <a:spcBef>
                <a:spcPts val="0"/>
              </a:spcBef>
              <a:spcAft>
                <a:spcPts val="0"/>
              </a:spcAft>
              <a:buNone/>
            </a:pPr>
            <a:endParaRPr sz="1100" b="1">
              <a:solidFill>
                <a:schemeClr val="dk2"/>
              </a:solidFill>
            </a:endParaRPr>
          </a:p>
        </p:txBody>
      </p:sp>
    </p:spTree>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760</Words>
  <Application>Microsoft Office PowerPoint</Application>
  <PresentationFormat>On-screen Show (16:9)</PresentationFormat>
  <Paragraphs>77</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Maiandra GD</vt:lpstr>
      <vt:lpstr>Arial</vt:lpstr>
      <vt:lpstr>Playfair Display</vt:lpstr>
      <vt:lpstr>Oswald</vt:lpstr>
      <vt:lpstr>Montserrat</vt:lpstr>
      <vt:lpstr>Pop</vt:lpstr>
      <vt:lpstr>CHEMISTRY OF d- BLOCK ELEMENTS PART - 1</vt:lpstr>
      <vt:lpstr>PowerPoint Presentation</vt:lpstr>
      <vt:lpstr>INTRODUCTION</vt:lpstr>
      <vt:lpstr>PowerPoint Presentation</vt:lpstr>
      <vt:lpstr>PowerPoint Presentation</vt:lpstr>
      <vt:lpstr>PowerPoint Presentation</vt:lpstr>
      <vt:lpstr>ELECTRONIC CONFIGURATION</vt:lpstr>
      <vt:lpstr>PowerPoint Presentation</vt:lpstr>
      <vt:lpstr>PowerPoint Presentation</vt:lpstr>
      <vt:lpstr>VARIABLE VALENCY</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OF d- BLOCK ELEMENTS PART - 1</dc:title>
  <dc:creator>KARANAM SWAMI</dc:creator>
  <cp:lastModifiedBy>NAGA SUBRAHMANYESWARA SWAMI KARANAM</cp:lastModifiedBy>
  <cp:revision>1</cp:revision>
  <dcterms:modified xsi:type="dcterms:W3CDTF">2020-08-23T07:17:08Z</dcterms:modified>
</cp:coreProperties>
</file>